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1"/>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397" r:id="rId16"/>
    <p:sldId id="268" r:id="rId17"/>
    <p:sldId id="269" r:id="rId18"/>
    <p:sldId id="270" r:id="rId19"/>
    <p:sldId id="271" r:id="rId20"/>
    <p:sldId id="398" r:id="rId21"/>
    <p:sldId id="266" r:id="rId22"/>
    <p:sldId id="272" r:id="rId23"/>
    <p:sldId id="273" r:id="rId24"/>
    <p:sldId id="276" r:id="rId25"/>
    <p:sldId id="346" r:id="rId26"/>
    <p:sldId id="340" r:id="rId27"/>
    <p:sldId id="278" r:id="rId28"/>
    <p:sldId id="279" r:id="rId29"/>
    <p:sldId id="341" r:id="rId30"/>
    <p:sldId id="339" r:id="rId31"/>
    <p:sldId id="401" r:id="rId32"/>
    <p:sldId id="342" r:id="rId33"/>
    <p:sldId id="344" r:id="rId34"/>
    <p:sldId id="343" r:id="rId35"/>
    <p:sldId id="393" r:id="rId36"/>
    <p:sldId id="394" r:id="rId37"/>
    <p:sldId id="396" r:id="rId38"/>
    <p:sldId id="400" r:id="rId39"/>
    <p:sldId id="383" r:id="rId40"/>
  </p:sldIdLst>
  <p:sldSz cx="12192000" cy="6858000"/>
  <p:notesSz cx="6858000" cy="9144000"/>
  <p:embeddedFontLst>
    <p:embeddedFont>
      <p:font typeface="Cambria Math" panose="02040503050406030204" pitchFamily="18" charset="0"/>
      <p:regular r:id="rId42"/>
    </p:embeddedFont>
    <p:embeddedFont>
      <p:font typeface="Consolas" panose="020B0609020204030204" pitchFamily="49" charset="0"/>
      <p:regular r:id="rId43"/>
      <p:bold r:id="rId44"/>
      <p:italic r:id="rId45"/>
      <p:boldItalic r:id="rId46"/>
    </p:embeddedFont>
    <p:embeddedFont>
      <p:font typeface="Helvetica" panose="020B0604020202020204"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Trebuchet MS" panose="020B0603020202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85" autoAdjust="0"/>
    <p:restoredTop sz="86405" autoAdjust="0"/>
  </p:normalViewPr>
  <p:slideViewPr>
    <p:cSldViewPr snapToGrid="0">
      <p:cViewPr varScale="1">
        <p:scale>
          <a:sx n="71" d="100"/>
          <a:sy n="71" d="100"/>
        </p:scale>
        <p:origin x="614" y="67"/>
      </p:cViewPr>
      <p:guideLst/>
    </p:cSldViewPr>
  </p:slideViewPr>
  <p:outlineViewPr>
    <p:cViewPr>
      <p:scale>
        <a:sx n="33" d="100"/>
        <a:sy n="33" d="100"/>
      </p:scale>
      <p:origin x="0" y="-30053"/>
    </p:cViewPr>
  </p:outlineViewPr>
  <p:notesTextViewPr>
    <p:cViewPr>
      <p:scale>
        <a:sx n="1" d="1"/>
        <a:sy n="1" d="1"/>
      </p:scale>
      <p:origin x="0" y="0"/>
    </p:cViewPr>
  </p:notesTextViewPr>
  <p:sorterViewPr>
    <p:cViewPr varScale="1">
      <p:scale>
        <a:sx n="1" d="1"/>
        <a:sy n="1" d="1"/>
      </p:scale>
      <p:origin x="0" y="-898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nodes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nodes so all edges go from left to right (all the dependency arrows are satisfied and the nodes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node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nodes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when all its </a:t>
            </a:r>
            <a:r>
              <a:rPr lang="en-GB" sz="1200" dirty="0" err="1"/>
              <a:t>neighbors</a:t>
            </a:r>
            <a:r>
              <a:rPr lang="en-GB" sz="1200" dirty="0"/>
              <a:t> have been visited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i="1" dirty="0" err="1">
                <a:solidFill>
                  <a:srgbClr val="666666"/>
                </a:solidFill>
              </a:rPr>
              <a:t>Postorder</a:t>
            </a:r>
            <a:r>
              <a:rPr lang="en-GB" i="1" dirty="0">
                <a:solidFill>
                  <a:srgbClr val="666666"/>
                </a:solidFill>
              </a:rPr>
              <a:t>. Add a vertex to a list </a:t>
            </a:r>
            <a:r>
              <a:rPr lang="en-GB" i="1" u="sng" dirty="0">
                <a:solidFill>
                  <a:srgbClr val="666666"/>
                </a:solidFill>
              </a:rPr>
              <a:t>after</a:t>
            </a:r>
            <a:r>
              <a:rPr lang="en-GB" i="1" dirty="0">
                <a:solidFill>
                  <a:srgbClr val="666666"/>
                </a:solidFill>
              </a:rPr>
              <a:t> visiting all its outgoing </a:t>
            </a:r>
            <a:r>
              <a:rPr lang="en-GB" i="1" dirty="0" err="1">
                <a:solidFill>
                  <a:srgbClr val="666666"/>
                </a:solidFill>
              </a:rPr>
              <a:t>neighbors</a:t>
            </a:r>
            <a:r>
              <a:rPr lang="en-GB" i="1" dirty="0">
                <a:solidFill>
                  <a:srgbClr val="666666"/>
                </a:solidFill>
              </a:rPr>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0325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prstClr val="black"/>
                </a:solidFill>
                <a:latin typeface="Quattrocento Sans" panose="020B0502050000020003" pitchFamily="34" charset="0"/>
                <a:ea typeface="+mn-ea"/>
                <a:cs typeface="+mn-cs"/>
              </a:rPr>
              <a:t>(for post-order, visit a node during backtracking when all its </a:t>
            </a:r>
            <a:r>
              <a:rPr lang="en-GB" sz="1200" kern="1200" dirty="0" err="1">
                <a:solidFill>
                  <a:prstClr val="black"/>
                </a:solidFill>
                <a:latin typeface="Quattrocento Sans" panose="020B0502050000020003" pitchFamily="34" charset="0"/>
                <a:ea typeface="+mn-ea"/>
                <a:cs typeface="+mn-cs"/>
              </a:rPr>
              <a:t>neighbors</a:t>
            </a:r>
            <a:r>
              <a:rPr lang="en-GB" sz="1200" kern="1200" dirty="0">
                <a:solidFill>
                  <a:prstClr val="black"/>
                </a:solidFill>
                <a:latin typeface="Quattrocento Sans" panose="020B0502050000020003" pitchFamily="34" charset="0"/>
                <a:ea typeface="+mn-ea"/>
                <a:cs typeface="+mn-cs"/>
              </a:rPr>
              <a:t> have been visited) </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371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tx1"/>
                </a:solidFill>
              </a:rPr>
              <a:t>pre-order: (3, 5, 2, 4, 6, 0, 1); post-order: (2, 5, 4, 1, 0, 6, 3); Topological sort: (3, 6, 0, 1, 4, 5, 2); BFS: (3, 2, 5, 4, 6, 0, 1)</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113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39</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7J3GadLzydI&amp;list=PLnZHgAO8ocBv6XRqZkqQjrsIJijn82UUC&amp;index=7" TargetMode="External"/><Relationship Id="rId3" Type="http://schemas.openxmlformats.org/officeDocument/2006/relationships/hyperlink" Target="https://www.youtube.com/watch?v=HZ5YTanv5QE" TargetMode="External"/><Relationship Id="rId7" Type="http://schemas.openxmlformats.org/officeDocument/2006/relationships/hyperlink" Target="https://www.youtube.com/watch?v=5GcSvYDgiSo&amp;list=PLnZHgAO8ocBv6XRqZkqQjrsIJijn82UUC&amp;index=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youtube.com/watch?v=N6wicLpEmHY&amp;list=PLnZHgAO8ocBv6XRqZkqQjrsIJijn82UUC&amp;index=5" TargetMode="Externa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 Id="rId9" Type="http://schemas.openxmlformats.org/officeDocument/2006/relationships/hyperlink" Target="https://www.youtube.com/watch?v=pcKY4hjDrx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bg1"/>
                </a:solidFill>
                <a:latin typeface="Quattrocento Sans"/>
                <a:ea typeface="Quattrocento Sans"/>
                <a:cs typeface="Quattrocento Sans"/>
                <a:sym typeface="Quattrocento Sans"/>
              </a:rPr>
              <a:t>A queue keeps track of “</a:t>
            </a:r>
            <a:r>
              <a:rPr lang="en-US" sz="1800" b="1" dirty="0">
                <a:solidFill>
                  <a:schemeClr val="bg1"/>
                </a:solidFill>
                <a:latin typeface="Quattrocento Sans"/>
                <a:ea typeface="Quattrocento Sans"/>
                <a:cs typeface="Quattrocento Sans"/>
                <a:sym typeface="Quattrocento Sans"/>
              </a:rPr>
              <a:t>outer edge</a:t>
            </a:r>
            <a:r>
              <a:rPr lang="en-US" sz="1800" dirty="0">
                <a:solidFill>
                  <a:schemeClr val="bg1"/>
                </a:solidFill>
                <a:latin typeface="Quattrocento Sans"/>
                <a:ea typeface="Quattrocento Sans"/>
                <a:cs typeface="Quattrocento Sans"/>
                <a:sym typeface="Quattrocento Sans"/>
              </a:rPr>
              <a:t>” of nodes still to explore</a:t>
            </a:r>
            <a:endParaRPr dirty="0">
              <a:solidFill>
                <a:schemeClr val="bg1"/>
              </a:solidFill>
            </a:endParaRPr>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Look at all that element’s unvisited children</a:t>
            </a:r>
            <a:endParaRPr dirty="0"/>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80101"/>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perimeter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&lt;&gt;();</a:t>
            </a:r>
            <a:endParaRPr dirty="0">
              <a:solidFill>
                <a:schemeClr val="dk1"/>
              </a:solidFill>
            </a:endParaRPr>
          </a:p>
        </p:txBody>
      </p:sp>
      <p:sp>
        <p:nvSpPr>
          <p:cNvPr id="451" name="Google Shape;451;p30"/>
          <p:cNvSpPr txBox="1"/>
          <p:nvPr/>
        </p:nvSpPr>
        <p:spPr>
          <a:xfrm>
            <a:off x="6474950" y="1817100"/>
            <a:ext cx="54720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visited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&lt;&gt;();  </a:t>
            </a:r>
            <a:endParaRPr dirty="0"/>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dirty="0">
                <a:solidFill>
                  <a:schemeClr val="dk1"/>
                </a:solidFill>
                <a:latin typeface="Consolas"/>
                <a:ea typeface="Consolas"/>
                <a:cs typeface="Consolas"/>
                <a:sym typeface="Consolas"/>
              </a:rPr>
              <a:t>())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from =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dirty="0">
                <a:solidFill>
                  <a:schemeClr val="dk1"/>
                </a:solidFill>
                <a:latin typeface="Consolas"/>
                <a:ea typeface="Consolas"/>
                <a:cs typeface="Consolas"/>
                <a:sym typeface="Consolas"/>
              </a:rPr>
              <a:t>();</a:t>
            </a:r>
            <a:endParaRPr dirty="0"/>
          </a:p>
        </p:txBody>
      </p:sp>
      <p:sp>
        <p:nvSpPr>
          <p:cNvPr id="454" name="Google Shape;454;p30"/>
          <p:cNvSpPr txBox="1"/>
          <p:nvPr/>
        </p:nvSpPr>
        <p:spPr>
          <a:xfrm>
            <a:off x="6824900" y="3885900"/>
            <a:ext cx="5472000" cy="775567"/>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dirty="0">
                <a:solidFill>
                  <a:schemeClr val="dk1"/>
                </a:solidFill>
                <a:latin typeface="Consolas"/>
                <a:ea typeface="Consolas"/>
                <a:cs typeface="Consolas"/>
                <a:sym typeface="Consolas"/>
              </a:rPr>
              <a:t>(from))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dirty="0">
                <a:solidFill>
                  <a:schemeClr val="dk1"/>
                </a:solidFill>
                <a:latin typeface="Consolas"/>
                <a:ea typeface="Consolas"/>
                <a:cs typeface="Consolas"/>
                <a:sym typeface="Consolas"/>
              </a:rPr>
              <a:t>();</a:t>
            </a:r>
            <a:endParaRPr dirty="0"/>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69868" y="571224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38227" y="576613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nodes, find shortest path from any node in the set to every other node,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2" name="object 43">
            <a:extLst>
              <a:ext uri="{FF2B5EF4-FFF2-40B4-BE49-F238E27FC236}">
                <a16:creationId xmlns:a16="http://schemas.microsoft.com/office/drawing/2014/main" id="{C76BA172-44BF-5ADC-92F0-7B9F8DA656D6}"/>
              </a:ext>
            </a:extLst>
          </p:cNvPr>
          <p:cNvSpPr txBox="1"/>
          <p:nvPr/>
        </p:nvSpPr>
        <p:spPr>
          <a:xfrm>
            <a:off x="8532210"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1</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(1-hop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416895" y="6061875"/>
            <a:ext cx="651723" cy="224461"/>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
        <p:nvSpPr>
          <p:cNvPr id="4" name="object 43">
            <a:extLst>
              <a:ext uri="{FF2B5EF4-FFF2-40B4-BE49-F238E27FC236}">
                <a16:creationId xmlns:a16="http://schemas.microsoft.com/office/drawing/2014/main" id="{39381DF0-1AC6-8A16-11C3-715E80B6DF71}"/>
              </a:ext>
            </a:extLst>
          </p:cNvPr>
          <p:cNvSpPr txBox="1"/>
          <p:nvPr/>
        </p:nvSpPr>
        <p:spPr>
          <a:xfrm>
            <a:off x="9761377"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2</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(2-hop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5" name="object 43">
            <a:extLst>
              <a:ext uri="{FF2B5EF4-FFF2-40B4-BE49-F238E27FC236}">
                <a16:creationId xmlns:a16="http://schemas.microsoft.com/office/drawing/2014/main" id="{E1FD7066-F284-51CE-F861-654C533DC084}"/>
              </a:ext>
            </a:extLst>
          </p:cNvPr>
          <p:cNvSpPr txBox="1"/>
          <p:nvPr/>
        </p:nvSpPr>
        <p:spPr>
          <a:xfrm>
            <a:off x="10990544"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3</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(3-hop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par>
                                <p:cTn id="64" presetID="9"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dissolve">
                                      <p:cBhvr>
                                        <p:cTn id="69" dur="500"/>
                                        <p:tgtEl>
                                          <p:spTgt spid="29"/>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dissolve">
                                      <p:cBhvr>
                                        <p:cTn id="72" dur="500"/>
                                        <p:tgtEl>
                                          <p:spTgt spid="3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500"/>
                                        <p:tgtEl>
                                          <p:spTgt spid="3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dissolve">
                                      <p:cBhvr>
                                        <p:cTn id="78" dur="500"/>
                                        <p:tgtEl>
                                          <p:spTgt spid="33"/>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dissolve">
                                      <p:cBhvr>
                                        <p:cTn id="90" dur="500"/>
                                        <p:tgtEl>
                                          <p:spTgt spid="37"/>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dissolve">
                                      <p:cBhvr>
                                        <p:cTn id="96" dur="500"/>
                                        <p:tgtEl>
                                          <p:spTgt spid="39"/>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dissolve">
                                      <p:cBhvr>
                                        <p:cTn id="99" dur="500"/>
                                        <p:tgtEl>
                                          <p:spTgt spid="40"/>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dissolve">
                                      <p:cBhvr>
                                        <p:cTn id="102" dur="500"/>
                                        <p:tgtEl>
                                          <p:spTgt spid="41"/>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dissolve">
                                      <p:cBhvr>
                                        <p:cTn id="105" dur="500"/>
                                        <p:tgtEl>
                                          <p:spTgt spid="4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dissolve">
                                      <p:cBhvr>
                                        <p:cTn id="108" dur="500"/>
                                        <p:tgtEl>
                                          <p:spTgt spid="43"/>
                                        </p:tgtEl>
                                      </p:cBhvr>
                                    </p:animEffect>
                                  </p:childTnLst>
                                </p:cTn>
                              </p:par>
                              <p:par>
                                <p:cTn id="109" presetID="9"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dissolve">
                                      <p:cBhvr>
                                        <p:cTn id="111" dur="500"/>
                                        <p:tgtEl>
                                          <p:spTgt spid="44"/>
                                        </p:tgtEl>
                                      </p:cBhvr>
                                    </p:animEffect>
                                  </p:childTnLst>
                                </p:cTn>
                              </p:par>
                              <p:par>
                                <p:cTn id="112" presetID="9"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dissolve">
                                      <p:cBhvr>
                                        <p:cTn id="114" dur="500"/>
                                        <p:tgtEl>
                                          <p:spTgt spid="45"/>
                                        </p:tgtEl>
                                      </p:cBhvr>
                                    </p:animEffect>
                                  </p:childTnLst>
                                </p:cTn>
                              </p:par>
                              <p:par>
                                <p:cTn id="115" presetID="9"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dissolv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mph" presetSubtype="2" fill="hold" nodeType="clickEffect">
                                  <p:stCondLst>
                                    <p:cond delay="0"/>
                                  </p:stCondLst>
                                  <p:childTnLst>
                                    <p:animClr clrSpc="rgb" dir="cw">
                                      <p:cBhvr>
                                        <p:cTn id="121" dur="2000" fill="hold"/>
                                        <p:tgtEl>
                                          <p:spTgt spid="41"/>
                                        </p:tgtEl>
                                        <p:attrNameLst>
                                          <p:attrName>fillcolor</p:attrName>
                                        </p:attrNameLst>
                                      </p:cBhvr>
                                      <p:to>
                                        <a:srgbClr val="3EC055"/>
                                      </p:to>
                                    </p:animClr>
                                    <p:set>
                                      <p:cBhvr>
                                        <p:cTn id="122" dur="2000" fill="hold"/>
                                        <p:tgtEl>
                                          <p:spTgt spid="41"/>
                                        </p:tgtEl>
                                        <p:attrNameLst>
                                          <p:attrName>fill.type</p:attrName>
                                        </p:attrNameLst>
                                      </p:cBhvr>
                                      <p:to>
                                        <p:strVal val="solid"/>
                                      </p:to>
                                    </p:set>
                                    <p:set>
                                      <p:cBhvr>
                                        <p:cTn id="123" dur="2000" fill="hold"/>
                                        <p:tgtEl>
                                          <p:spTgt spid="41"/>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32"/>
                                        </p:tgtEl>
                                        <p:attrNameLst>
                                          <p:attrName>fillcolor</p:attrName>
                                        </p:attrNameLst>
                                      </p:cBhvr>
                                      <p:to>
                                        <a:schemeClr val="accent2"/>
                                      </p:to>
                                    </p:animClr>
                                    <p:set>
                                      <p:cBhvr>
                                        <p:cTn id="128" dur="2000" fill="hold"/>
                                        <p:tgtEl>
                                          <p:spTgt spid="32"/>
                                        </p:tgtEl>
                                        <p:attrNameLst>
                                          <p:attrName>fill.type</p:attrName>
                                        </p:attrNameLst>
                                      </p:cBhvr>
                                      <p:to>
                                        <p:strVal val="solid"/>
                                      </p:to>
                                    </p:set>
                                    <p:set>
                                      <p:cBhvr>
                                        <p:cTn id="129" dur="2000" fill="hold"/>
                                        <p:tgtEl>
                                          <p:spTgt spid="32"/>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2000" fill="hold"/>
                                        <p:tgtEl>
                                          <p:spTgt spid="22"/>
                                        </p:tgtEl>
                                        <p:attrNameLst>
                                          <p:attrName>fillcolor</p:attrName>
                                        </p:attrNameLst>
                                      </p:cBhvr>
                                      <p:to>
                                        <a:schemeClr val="accent2"/>
                                      </p:to>
                                    </p:animClr>
                                    <p:set>
                                      <p:cBhvr>
                                        <p:cTn id="132" dur="2000" fill="hold"/>
                                        <p:tgtEl>
                                          <p:spTgt spid="22"/>
                                        </p:tgtEl>
                                        <p:attrNameLst>
                                          <p:attrName>fill.type</p:attrName>
                                        </p:attrNameLst>
                                      </p:cBhvr>
                                      <p:to>
                                        <p:strVal val="solid"/>
                                      </p:to>
                                    </p:set>
                                    <p:set>
                                      <p:cBhvr>
                                        <p:cTn id="133" dur="2000" fill="hold"/>
                                        <p:tgtEl>
                                          <p:spTgt spid="22"/>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2000" fill="hold"/>
                                        <p:tgtEl>
                                          <p:spTgt spid="19"/>
                                        </p:tgtEl>
                                        <p:attrNameLst>
                                          <p:attrName>fillcolor</p:attrName>
                                        </p:attrNameLst>
                                      </p:cBhvr>
                                      <p:to>
                                        <a:schemeClr val="accent2"/>
                                      </p:to>
                                    </p:animClr>
                                    <p:set>
                                      <p:cBhvr>
                                        <p:cTn id="136" dur="2000" fill="hold"/>
                                        <p:tgtEl>
                                          <p:spTgt spid="19"/>
                                        </p:tgtEl>
                                        <p:attrNameLst>
                                          <p:attrName>fill.type</p:attrName>
                                        </p:attrNameLst>
                                      </p:cBhvr>
                                      <p:to>
                                        <p:strVal val="solid"/>
                                      </p:to>
                                    </p:set>
                                    <p:set>
                                      <p:cBhvr>
                                        <p:cTn id="137" dur="2000" fill="hold"/>
                                        <p:tgtEl>
                                          <p:spTgt spid="19"/>
                                        </p:tgtEl>
                                        <p:attrNameLst>
                                          <p:attrName>fill.on</p:attrName>
                                        </p:attrNameLst>
                                      </p:cBhvr>
                                      <p:to>
                                        <p:strVal val="true"/>
                                      </p:to>
                                    </p:set>
                                  </p:childTnLst>
                                </p:cTn>
                              </p:par>
                              <p:par>
                                <p:cTn id="138" presetID="7" presetClass="emph" presetSubtype="2" fill="hold" nodeType="withEffect">
                                  <p:stCondLst>
                                    <p:cond delay="0"/>
                                  </p:stCondLst>
                                  <p:childTnLst>
                                    <p:animClr clrSpc="rgb" dir="cw">
                                      <p:cBhvr>
                                        <p:cTn id="139" dur="2000" fill="hold"/>
                                        <p:tgtEl>
                                          <p:spTgt spid="26"/>
                                        </p:tgtEl>
                                        <p:attrNameLst>
                                          <p:attrName>stroke.color</p:attrName>
                                        </p:attrNameLst>
                                      </p:cBhvr>
                                      <p:to>
                                        <a:schemeClr val="accent2"/>
                                      </p:to>
                                    </p:animClr>
                                    <p:set>
                                      <p:cBhvr>
                                        <p:cTn id="140" dur="2000" fill="hold"/>
                                        <p:tgtEl>
                                          <p:spTgt spid="26"/>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36"/>
                                        </p:tgtEl>
                                        <p:attrNameLst>
                                          <p:attrName>stroke.color</p:attrName>
                                        </p:attrNameLst>
                                      </p:cBhvr>
                                      <p:to>
                                        <a:schemeClr val="accent2"/>
                                      </p:to>
                                    </p:animClr>
                                    <p:set>
                                      <p:cBhvr>
                                        <p:cTn id="143" dur="2000" fill="hold"/>
                                        <p:tgtEl>
                                          <p:spTgt spid="36"/>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44"/>
                                        </p:tgtEl>
                                        <p:attrNameLst>
                                          <p:attrName>stroke.color</p:attrName>
                                        </p:attrNameLst>
                                      </p:cBhvr>
                                      <p:to>
                                        <a:schemeClr val="accent2"/>
                                      </p:to>
                                    </p:animClr>
                                    <p:set>
                                      <p:cBhvr>
                                        <p:cTn id="146" dur="2000" fill="hold"/>
                                        <p:tgtEl>
                                          <p:spTgt spid="44"/>
                                        </p:tgtEl>
                                        <p:attrNameLst>
                                          <p:attrName>stroke.on</p:attrName>
                                        </p:attrNameLst>
                                      </p:cBhvr>
                                      <p:to>
                                        <p:strVal val="true"/>
                                      </p:to>
                                    </p:set>
                                  </p:childTnLst>
                                </p:cTn>
                              </p:par>
                              <p:par>
                                <p:cTn id="147" presetID="9" presetClass="entr" presetSubtype="0" fill="hold" grpId="0" nodeType="with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dissolve">
                                      <p:cBhvr>
                                        <p:cTn id="149" dur="500"/>
                                        <p:tgtEl>
                                          <p:spTgt spid="4"/>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dissolve">
                                      <p:cBhvr>
                                        <p:cTn id="1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2" grpId="0" animBg="1"/>
      <p:bldP spid="33" grpId="0" animBg="1"/>
      <p:bldP spid="34" grpId="0" animBg="1"/>
      <p:bldP spid="35" grpId="0" animBg="1"/>
      <p:bldP spid="40" grpId="0"/>
      <p:bldP spid="41" grpId="0" animBg="1"/>
      <p:bldP spid="42" grpId="0" animBg="1"/>
      <p:bldP spid="43" grpId="0" animBg="1"/>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dirty="0">
                <a:solidFill>
                  <a:srgbClr val="2699A9"/>
                </a:solidFill>
                <a:latin typeface="Consolas"/>
                <a:ea typeface="Consolas"/>
                <a:cs typeface="Consolas"/>
                <a:sym typeface="Consolas"/>
              </a:rPr>
              <a:t>Set</a:t>
            </a:r>
            <a:r>
              <a:rPr lang="en-US" sz="1400" b="0" dirty="0">
                <a:solidFill>
                  <a:srgbClr val="000000"/>
                </a:solidFill>
                <a:latin typeface="Consolas"/>
                <a:ea typeface="Consolas"/>
                <a:cs typeface="Consolas"/>
                <a:sym typeface="Consolas"/>
              </a:rPr>
              <a:t>&lt;</a:t>
            </a:r>
            <a:r>
              <a:rPr lang="en-US" sz="1400" b="0" dirty="0">
                <a:solidFill>
                  <a:srgbClr val="2699A9"/>
                </a:solidFill>
                <a:latin typeface="Consolas"/>
                <a:ea typeface="Consolas"/>
                <a:cs typeface="Consolas"/>
                <a:sym typeface="Consolas"/>
              </a:rPr>
              <a:t>Node</a:t>
            </a:r>
            <a:r>
              <a:rPr lang="en-US" sz="1400" b="0" dirty="0">
                <a:solidFill>
                  <a:srgbClr val="000000"/>
                </a:solidFill>
                <a:latin typeface="Consolas"/>
                <a:ea typeface="Consolas"/>
                <a:cs typeface="Consolas"/>
                <a:sym typeface="Consolas"/>
              </a:rPr>
              <a:t>&gt; visited; </a:t>
            </a:r>
            <a:r>
              <a:rPr lang="en-US" sz="1400" b="0" dirty="0">
                <a:solidFill>
                  <a:srgbClr val="A5A5A5"/>
                </a:solidFill>
                <a:latin typeface="Consolas"/>
                <a:ea typeface="Consolas"/>
                <a:cs typeface="Consolas"/>
                <a:sym typeface="Consolas"/>
              </a:rPr>
              <a:t>// assume global</a:t>
            </a:r>
            <a:endParaRPr sz="1400" b="1" dirty="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 {</a:t>
            </a:r>
            <a:endParaRPr sz="1600" b="0" dirty="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(s ==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true;</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 </a:t>
            </a:r>
            <a:r>
              <a:rPr lang="en-US" sz="1600" b="0" dirty="0">
                <a:solidFill>
                  <a:schemeClr val="accent2"/>
                </a:solidFill>
                <a:latin typeface="Consolas"/>
                <a:ea typeface="Consolas"/>
                <a:cs typeface="Consolas"/>
                <a:sym typeface="Consolas"/>
              </a:rPr>
              <a:t>else</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(n))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(n,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true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false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a:t>
            </a:r>
            <a:endParaRPr dirty="0"/>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200" dirty="0">
                <a:solidFill>
                  <a:schemeClr val="dk1"/>
                </a:solidFill>
                <a:latin typeface="Quattrocento Sans"/>
                <a:ea typeface="Quattrocento Sans"/>
                <a:cs typeface="Quattrocento Sans"/>
                <a:sym typeface="Quattrocento Sans"/>
              </a:rPr>
              <a:t>DFS explores one branch “all the way down” before coming back to try other branches</a:t>
            </a:r>
          </a:p>
          <a:p>
            <a:pPr marL="228600" marR="0" lvl="0" indent="-228600" algn="l" rtl="0">
              <a:lnSpc>
                <a:spcPct val="90000"/>
              </a:lnSpc>
              <a:spcBef>
                <a:spcPts val="0"/>
              </a:spcBef>
              <a:spcAft>
                <a:spcPts val="0"/>
              </a:spcAft>
              <a:buClr>
                <a:schemeClr val="dk1"/>
              </a:buClr>
              <a:buSzPts val="2400"/>
              <a:buFont typeface="Arial"/>
              <a:buChar char="•"/>
            </a:pPr>
            <a:r>
              <a:rPr lang="en-US" sz="22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200" dirty="0">
                <a:solidFill>
                  <a:schemeClr val="dk1"/>
                </a:solidFill>
                <a:latin typeface="Quattrocento Sans"/>
                <a:ea typeface="Quattrocento Sans"/>
                <a:cs typeface="Quattrocento Sans"/>
                <a:sym typeface="Quattrocento Sans"/>
              </a:rPr>
              <a:t>hes, many possible orderings: e.g., {1, 2, 5, 6, 9, 7, 8, 4, 3}, {1, 4, 3, 2, 5, 8, 6, 7, 9}, etc.</a:t>
            </a:r>
            <a:endParaRPr sz="22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 (!</a:t>
            </a:r>
            <a:r>
              <a:rPr lang="en-US" sz="1600" dirty="0" err="1">
                <a:solidFill>
                  <a:schemeClr val="accent2"/>
                </a:solidFill>
                <a:latin typeface="Consolas"/>
                <a:ea typeface="Consolas"/>
                <a:cs typeface="Consolas"/>
                <a:sym typeface="Consolas"/>
              </a:rPr>
              <a:t>visted.contains</a:t>
            </a:r>
            <a:r>
              <a:rPr lang="en-US" sz="1600" dirty="0">
                <a:solidFill>
                  <a:schemeClr val="accent2"/>
                </a:solidFill>
                <a:latin typeface="Consolas"/>
                <a:ea typeface="Consolas"/>
                <a:cs typeface="Consolas"/>
                <a:sym typeface="Consolas"/>
              </a:rPr>
              <a:t>(from)) {</a:t>
            </a:r>
            <a:endParaRPr sz="160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b="1" dirty="0" err="1">
                <a:solidFill>
                  <a:schemeClr val="dk1"/>
                </a:solidFill>
                <a:latin typeface="Consolas"/>
                <a:ea typeface="Consolas"/>
                <a:cs typeface="Consolas"/>
                <a:sym typeface="Consolas"/>
              </a:rPr>
              <a:t>visited.add</a:t>
            </a:r>
            <a:r>
              <a:rPr lang="en-US" sz="1600" b="1" dirty="0">
                <a:solidFill>
                  <a:schemeClr val="dk1"/>
                </a:solidFill>
                <a:latin typeface="Consolas"/>
                <a:ea typeface="Consolas"/>
                <a:cs typeface="Consolas"/>
                <a:sym typeface="Consolas"/>
              </a:rPr>
              <a:t>(from);</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a:t>
            </a:r>
            <a:endParaRPr sz="1600" b="1" dirty="0">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8750763" cy="4822816"/>
          </a:xfrm>
        </p:spPr>
        <p:txBody>
          <a:bodyPr/>
          <a:lstStyle/>
          <a:p>
            <a:r>
              <a:rPr lang="en-GB" dirty="0"/>
              <a:t>Why is topological sort not possible for digraphs containing cycles?</a:t>
            </a:r>
          </a:p>
          <a:p>
            <a:pPr lvl="1"/>
            <a:r>
              <a:rPr lang="en-GB" dirty="0"/>
              <a:t>Imagine a graph with 3 nodes and edges = {1 to 2 , 2 to 3, 3 to 1} forming a cycle. Now if we try to topologically sort this graph starting from any node, it will always create a contradiction to our definition. All the nodes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An undirected edge between two nodes u and v means, there is an edge from u to v as well as from v to u. Because of this both the nodes u and v depend upon each other and none of them can appear before the other in the topological sort without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29529" y="1727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50904" y="1839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78345" y="1837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04477" y="1662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31841" y="3750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
        <p:nvSpPr>
          <p:cNvPr id="5" name="Google Shape;623;p37">
            <a:extLst>
              <a:ext uri="{FF2B5EF4-FFF2-40B4-BE49-F238E27FC236}">
                <a16:creationId xmlns:a16="http://schemas.microsoft.com/office/drawing/2014/main" id="{ABE1BF0E-FE1E-1790-9471-7E963C13AC97}"/>
              </a:ext>
            </a:extLst>
          </p:cNvPr>
          <p:cNvSpPr/>
          <p:nvPr/>
        </p:nvSpPr>
        <p:spPr>
          <a:xfrm>
            <a:off x="9863050" y="486783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 name="Google Shape;624;p37">
            <a:extLst>
              <a:ext uri="{FF2B5EF4-FFF2-40B4-BE49-F238E27FC236}">
                <a16:creationId xmlns:a16="http://schemas.microsoft.com/office/drawing/2014/main" id="{677B13B8-2B8D-C8BD-411B-1A1311681542}"/>
              </a:ext>
            </a:extLst>
          </p:cNvPr>
          <p:cNvCxnSpPr>
            <a:cxnSpLocks/>
            <a:stCxn id="5" idx="3"/>
            <a:endCxn id="14" idx="1"/>
          </p:cNvCxnSpPr>
          <p:nvPr/>
        </p:nvCxnSpPr>
        <p:spPr>
          <a:xfrm>
            <a:off x="10287250" y="5025636"/>
            <a:ext cx="817800" cy="504000"/>
          </a:xfrm>
          <a:prstGeom prst="straightConnector1">
            <a:avLst/>
          </a:prstGeom>
          <a:noFill/>
          <a:ln w="28575" cap="flat" cmpd="sng">
            <a:solidFill>
              <a:srgbClr val="A48DD3"/>
            </a:solidFill>
            <a:prstDash val="solid"/>
            <a:round/>
            <a:headEnd type="none" w="med" len="med"/>
            <a:tailEnd type="none" w="med" len="med"/>
          </a:ln>
        </p:spPr>
      </p:cxnSp>
      <p:sp>
        <p:nvSpPr>
          <p:cNvPr id="7" name="Google Shape;626;p37">
            <a:extLst>
              <a:ext uri="{FF2B5EF4-FFF2-40B4-BE49-F238E27FC236}">
                <a16:creationId xmlns:a16="http://schemas.microsoft.com/office/drawing/2014/main" id="{F39C761D-9109-93D9-AD01-79BBABA51D09}"/>
              </a:ext>
            </a:extLst>
          </p:cNvPr>
          <p:cNvSpPr/>
          <p:nvPr/>
        </p:nvSpPr>
        <p:spPr>
          <a:xfrm>
            <a:off x="10075187" y="5876072"/>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14" name="Google Shape;625;p37">
            <a:extLst>
              <a:ext uri="{FF2B5EF4-FFF2-40B4-BE49-F238E27FC236}">
                <a16:creationId xmlns:a16="http://schemas.microsoft.com/office/drawing/2014/main" id="{3BE25DF7-C41B-41B4-3345-BF6EA721CFC1}"/>
              </a:ext>
            </a:extLst>
          </p:cNvPr>
          <p:cNvSpPr/>
          <p:nvPr/>
        </p:nvSpPr>
        <p:spPr>
          <a:xfrm>
            <a:off x="11105103" y="5371954"/>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5" name="Google Shape;628;p37">
            <a:extLst>
              <a:ext uri="{FF2B5EF4-FFF2-40B4-BE49-F238E27FC236}">
                <a16:creationId xmlns:a16="http://schemas.microsoft.com/office/drawing/2014/main" id="{D94836CB-17DC-041A-487C-5C86980925A4}"/>
              </a:ext>
            </a:extLst>
          </p:cNvPr>
          <p:cNvCxnSpPr>
            <a:stCxn id="5" idx="2"/>
            <a:endCxn id="7" idx="0"/>
          </p:cNvCxnSpPr>
          <p:nvPr/>
        </p:nvCxnSpPr>
        <p:spPr>
          <a:xfrm>
            <a:off x="10075150" y="5183436"/>
            <a:ext cx="212100" cy="692700"/>
          </a:xfrm>
          <a:prstGeom prst="straightConnector1">
            <a:avLst/>
          </a:prstGeom>
          <a:noFill/>
          <a:ln w="28575" cap="flat" cmpd="sng">
            <a:solidFill>
              <a:srgbClr val="A48DD3"/>
            </a:solidFill>
            <a:prstDash val="solid"/>
            <a:round/>
            <a:headEnd type="none" w="med" len="med"/>
            <a:tailEnd type="none" w="med" len="med"/>
          </a:ln>
        </p:spPr>
      </p:cxn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180617" y="106392"/>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a:xfrm>
            <a:off x="618270" y="91153"/>
            <a:ext cx="11187000" cy="1014900"/>
          </a:xfrm>
        </p:spPr>
        <p:txBody>
          <a:bodyPr/>
          <a:lstStyle/>
          <a:p>
            <a:r>
              <a:rPr lang="en-GB" dirty="0"/>
              <a:t>DFS Traversals and Topological Sort </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472792" y="773019"/>
            <a:ext cx="10941072" cy="5989802"/>
          </a:xfrm>
        </p:spPr>
        <p:txBody>
          <a:bodyPr/>
          <a:lstStyle/>
          <a:p>
            <a:r>
              <a:rPr lang="en-GB" sz="2000" dirty="0">
                <a:solidFill>
                  <a:schemeClr val="tx1"/>
                </a:solidFill>
              </a:rPr>
              <a:t>DFS pre-order traversal </a:t>
            </a:r>
          </a:p>
          <a:p>
            <a:pPr lvl="1"/>
            <a:r>
              <a:rPr lang="en-GB" sz="1800" dirty="0"/>
              <a:t>Visit a node during DFS forward traversal </a:t>
            </a:r>
            <a:r>
              <a:rPr lang="en-GB" sz="1800" dirty="0">
                <a:solidFill>
                  <a:srgbClr val="FF0000"/>
                </a:solidFill>
              </a:rPr>
              <a:t>before</a:t>
            </a:r>
            <a:r>
              <a:rPr lang="en-GB" sz="1800" dirty="0"/>
              <a:t> visiting all its unvisited </a:t>
            </a:r>
            <a:r>
              <a:rPr lang="en-GB" sz="1800" dirty="0" err="1"/>
              <a:t>neighbors</a:t>
            </a:r>
            <a:endParaRPr lang="en-GB" sz="1800" dirty="0"/>
          </a:p>
          <a:p>
            <a:pPr lvl="1"/>
            <a:r>
              <a:rPr lang="en-GB" sz="1800" dirty="0"/>
              <a:t>.Pre-order traversal is obtained in the order that nodes are pushed onto the stack, or when the recursive function call goes forward in the call stack</a:t>
            </a:r>
          </a:p>
          <a:p>
            <a:pPr lvl="1"/>
            <a:r>
              <a:rPr lang="en-GB" sz="1800" dirty="0"/>
              <a:t>Upon finishing traversal starting from one node, restart from another unvisited node</a:t>
            </a:r>
          </a:p>
          <a:p>
            <a:r>
              <a:rPr lang="en-GB" sz="2000" dirty="0"/>
              <a:t>DFS post-order traversal </a:t>
            </a:r>
          </a:p>
          <a:p>
            <a:pPr lvl="1"/>
            <a:r>
              <a:rPr lang="en-GB" sz="1800" dirty="0"/>
              <a:t>Visit a node during DFS backtracking </a:t>
            </a:r>
            <a:r>
              <a:rPr lang="en-GB" sz="1800" dirty="0">
                <a:solidFill>
                  <a:srgbClr val="FF0000"/>
                </a:solidFill>
              </a:rPr>
              <a:t>after</a:t>
            </a:r>
            <a:r>
              <a:rPr lang="en-GB" sz="1800" dirty="0"/>
              <a:t> visiting all its unvisited </a:t>
            </a:r>
            <a:r>
              <a:rPr lang="en-GB" sz="1800" dirty="0" err="1"/>
              <a:t>neighbors</a:t>
            </a:r>
            <a:r>
              <a:rPr lang="en-GB" sz="1800" dirty="0"/>
              <a:t>, i.e., after reaching a </a:t>
            </a:r>
            <a:r>
              <a:rPr lang="en-GB" sz="1800" dirty="0" err="1"/>
              <a:t>deadend</a:t>
            </a:r>
            <a:r>
              <a:rPr lang="en-GB" sz="1800" dirty="0"/>
              <a:t>. </a:t>
            </a:r>
          </a:p>
          <a:p>
            <a:pPr lvl="1"/>
            <a:r>
              <a:rPr lang="en-GB" sz="1800" dirty="0"/>
              <a:t>Post-order traversal is obtained in the order that the nodes are popped off the stack, or when the recursive function call returns from the call stack</a:t>
            </a:r>
          </a:p>
          <a:p>
            <a:pPr lvl="1"/>
            <a:r>
              <a:rPr lang="en-GB" sz="1800" dirty="0"/>
              <a:t>Upon finishing traversal starting from one node, restart from another unvisited node</a:t>
            </a:r>
          </a:p>
          <a:p>
            <a:pPr lvl="1"/>
            <a:r>
              <a:rPr lang="en-GB" sz="1800" dirty="0"/>
              <a:t>Any post-order traversal of a graph must end with a node with incoming edges (no predecessors), hence any topological sort must start with a node with no predecessors</a:t>
            </a:r>
          </a:p>
          <a:p>
            <a:pPr lvl="2"/>
            <a:r>
              <a:rPr lang="en-GB" sz="1600" dirty="0"/>
              <a:t>Tree traversal is a special case: any post-order traversal of a tree must end with the root</a:t>
            </a:r>
          </a:p>
          <a:p>
            <a:r>
              <a:rPr lang="en-GB" sz="2000" dirty="0"/>
              <a:t>Topological sort: </a:t>
            </a:r>
          </a:p>
          <a:p>
            <a:pPr lvl="1"/>
            <a:r>
              <a:rPr lang="en-GB" sz="1800" dirty="0"/>
              <a:t>Perform DFS post-order traversal starting from any node (often, but not necessarily, a node with no predecessors, to reduce the number of restarts) to get an ordered list of nodes, then reverse the node order to get a topological sort (one of multiple possible) </a:t>
            </a:r>
          </a:p>
          <a:p>
            <a:pPr lvl="1"/>
            <a:r>
              <a:rPr lang="en-GB" sz="1800" dirty="0"/>
              <a:t>Intuition: DFS post-order traversal outputs nodes from the deepest (farthest away from the starting node) to the starting mode, hence the reverse order is a topological sort from the starting node</a:t>
            </a:r>
            <a:endParaRPr lang="en-SE" sz="2000" dirty="0"/>
          </a:p>
        </p:txBody>
      </p:sp>
    </p:spTree>
    <p:extLst>
      <p:ext uri="{BB962C8B-B14F-4D97-AF65-F5344CB8AC3E}">
        <p14:creationId xmlns:p14="http://schemas.microsoft.com/office/powerpoint/2010/main" val="145030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dirty="0"/>
              <a:t>Physical Maps</a:t>
            </a:r>
            <a:endParaRPr sz="2000" dirty="0"/>
          </a:p>
          <a:p>
            <a:pPr marL="285750" lvl="0" indent="-158750" algn="l" rtl="0">
              <a:lnSpc>
                <a:spcPct val="80000"/>
              </a:lnSpc>
              <a:spcBef>
                <a:spcPts val="400"/>
              </a:spcBef>
              <a:spcAft>
                <a:spcPts val="0"/>
              </a:spcAft>
              <a:buSzPts val="1600"/>
              <a:buChar char="●"/>
            </a:pPr>
            <a:r>
              <a:rPr lang="en-US" sz="1600" dirty="0"/>
              <a:t>Airline maps</a:t>
            </a:r>
            <a:endParaRPr sz="1600" dirty="0"/>
          </a:p>
          <a:p>
            <a:pPr marL="457200" lvl="1" indent="-133350" algn="l" rtl="0">
              <a:lnSpc>
                <a:spcPct val="80000"/>
              </a:lnSpc>
              <a:spcBef>
                <a:spcPts val="0"/>
              </a:spcBef>
              <a:spcAft>
                <a:spcPts val="0"/>
              </a:spcAft>
              <a:buSzPts val="1200"/>
              <a:buChar char="○"/>
            </a:pPr>
            <a:r>
              <a:rPr lang="en-US" sz="1200" dirty="0"/>
              <a:t>nodes are airports, edges are flight paths</a:t>
            </a:r>
            <a:endParaRPr sz="1200" dirty="0"/>
          </a:p>
          <a:p>
            <a:pPr marL="285750" lvl="0" indent="-158750" algn="l" rtl="0">
              <a:lnSpc>
                <a:spcPct val="80000"/>
              </a:lnSpc>
              <a:spcBef>
                <a:spcPts val="1000"/>
              </a:spcBef>
              <a:spcAft>
                <a:spcPts val="0"/>
              </a:spcAft>
              <a:buSzPts val="1600"/>
              <a:buChar char="●"/>
            </a:pPr>
            <a:r>
              <a:rPr lang="en-US" sz="1600" dirty="0"/>
              <a:t>Traffic</a:t>
            </a:r>
            <a:endParaRPr sz="1600" dirty="0"/>
          </a:p>
          <a:p>
            <a:pPr marL="457200" lvl="1" indent="-133350" algn="l" rtl="0">
              <a:lnSpc>
                <a:spcPct val="80000"/>
              </a:lnSpc>
              <a:spcBef>
                <a:spcPts val="0"/>
              </a:spcBef>
              <a:spcAft>
                <a:spcPts val="0"/>
              </a:spcAft>
              <a:buSzPts val="1200"/>
              <a:buChar char="○"/>
            </a:pPr>
            <a:r>
              <a:rPr lang="en-US" sz="1200" dirty="0"/>
              <a:t>nodes are addresses, edges are streets</a:t>
            </a:r>
            <a:endParaRPr sz="1200" dirty="0"/>
          </a:p>
          <a:p>
            <a:pPr marL="128016" lvl="1" indent="0" algn="l" rtl="0">
              <a:lnSpc>
                <a:spcPct val="80000"/>
              </a:lnSpc>
              <a:spcBef>
                <a:spcPts val="600"/>
              </a:spcBef>
              <a:spcAft>
                <a:spcPts val="0"/>
              </a:spcAft>
              <a:buSzPts val="1800"/>
              <a:buNone/>
            </a:pPr>
            <a:endParaRPr sz="1600" dirty="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Relationships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Social media graphs</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accounts, edges are follower relationships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Traffic</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classes, edges are usage</a:t>
            </a:r>
            <a:endParaRPr sz="1200" dirty="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Influence</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Biology</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cancer cell </a:t>
            </a:r>
            <a:r>
              <a:rPr lang="en-US" sz="1200" dirty="0" err="1">
                <a:solidFill>
                  <a:schemeClr val="dk1"/>
                </a:solidFill>
                <a:latin typeface="Quattrocento Sans"/>
                <a:ea typeface="Quattrocento Sans"/>
                <a:cs typeface="Quattrocento Sans"/>
                <a:sym typeface="Quattrocento Sans"/>
              </a:rPr>
              <a:t>desinations</a:t>
            </a:r>
            <a:r>
              <a:rPr lang="en-US" sz="1200" dirty="0">
                <a:solidFill>
                  <a:schemeClr val="dk1"/>
                </a:solidFill>
                <a:latin typeface="Quattrocento Sans"/>
                <a:ea typeface="Quattrocento Sans"/>
                <a:cs typeface="Quattrocento Sans"/>
                <a:sym typeface="Quattrocento Sans"/>
              </a:rPr>
              <a:t>, edges are migration paths</a:t>
            </a: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dirty="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Related topics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Web Page Ranking</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web pages, edges are hyperlinks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Wikipedia</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articles, edges are links</a:t>
            </a:r>
            <a:endParaRP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dirty="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a:xfrm>
            <a:off x="575239" y="61251"/>
            <a:ext cx="11187000" cy="1014900"/>
          </a:xfrm>
        </p:spPr>
        <p:txBody>
          <a:bodyPr>
            <a:normAutofit fontScale="90000"/>
          </a:bodyPr>
          <a:lstStyle/>
          <a:p>
            <a:r>
              <a:rPr lang="en-GB" dirty="0"/>
              <a:t>DFS Traversal of Graphs: Pre-order, Post-order</a:t>
            </a:r>
            <a:endParaRPr lang="en-SE" dirty="0"/>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799382"/>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790551"/>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C14269-A56D-DBC5-F711-F4C601A4F5C9}"/>
                  </a:ext>
                </a:extLst>
              </p:cNvPr>
              <p:cNvSpPr txBox="1"/>
              <p:nvPr/>
            </p:nvSpPr>
            <p:spPr>
              <a:xfrm>
                <a:off x="1614026" y="3503927"/>
                <a:ext cx="448534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node.Unvisited</a:t>
                </a:r>
                <a:r>
                  <a:rPr kumimoji="0" lang="en-US" altLang="zh-CN" sz="2000" b="0" i="0" u="none" strike="noStrike" kern="1200" cap="none" spc="0" normalizeH="0" baseline="0" noProof="0" dirty="0">
                    <a:ln>
                      <a:noFill/>
                    </a:ln>
                    <a:solidFill>
                      <a:prstClr val="black"/>
                    </a:solidFill>
                    <a:effectLst/>
                    <a:uLnTx/>
                    <a:uFillTx/>
                    <a:latin typeface="Calibri"/>
                    <a:ea typeface="+mn-ea"/>
                    <a:cs typeface="+mn-cs"/>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1614026" y="3503927"/>
                <a:ext cx="4485348"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4E2F0D-500A-9512-639E-B84DAB3D7674}"/>
                  </a:ext>
                </a:extLst>
              </p:cNvPr>
              <p:cNvSpPr txBox="1"/>
              <p:nvPr/>
            </p:nvSpPr>
            <p:spPr>
              <a:xfrm>
                <a:off x="6609633" y="3503927"/>
                <a:ext cx="482461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lvl="0" defTabSz="457200">
                  <a:buClrTx/>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node.</a:t>
                </a:r>
                <a:r>
                  <a:rPr lang="en-GB" sz="2000" kern="1200" dirty="0">
                    <a:solidFill>
                      <a:prstClr val="black"/>
                    </a:solidFill>
                    <a:latin typeface="Calibri"/>
                  </a:rPr>
                  <a:t>Unvisited</a:t>
                </a:r>
                <a:r>
                  <a:rPr lang="en-US" altLang="zh-CN" sz="2000" kern="1200" dirty="0">
                    <a:solidFill>
                      <a:prstClr val="black"/>
                    </a:solidFill>
                    <a:latin typeface="Calibri"/>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503927"/>
                <a:ext cx="4824618" cy="2246769"/>
              </a:xfrm>
              <a:prstGeom prst="rect">
                <a:avLst/>
              </a:prstGeom>
              <a:blipFill>
                <a:blip r:embed="rId4"/>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084351"/>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1484556" y="5790307"/>
            <a:ext cx="10101430" cy="923330"/>
          </a:xfrm>
          <a:prstGeom prst="rect">
            <a:avLst/>
          </a:prstGeom>
          <a:noFill/>
        </p:spPr>
        <p:txBody>
          <a:bodyPr wrap="square" rtlCol="0">
            <a:spAutoFit/>
          </a:bodyPr>
          <a:lstStyle/>
          <a:p>
            <a:pPr defTabSz="457200">
              <a:buClrTx/>
              <a:buFontTx/>
              <a:buNone/>
            </a:pPr>
            <a:r>
              <a:rPr lang="en-GB" sz="1800" kern="1200" dirty="0">
                <a:solidFill>
                  <a:prstClr val="black"/>
                </a:solidFill>
                <a:latin typeface="Quattrocento Sans" panose="020B0502050000020003" pitchFamily="34" charset="0"/>
                <a:ea typeface="+mn-ea"/>
                <a:cs typeface="+mn-cs"/>
              </a:rPr>
              <a:t>The traversal algorithms works for both undirected and directed graphs. The only difference is how to get </a:t>
            </a:r>
            <a:r>
              <a:rPr lang="en-GB" sz="1800" kern="1200" dirty="0" err="1">
                <a:solidFill>
                  <a:prstClr val="black"/>
                </a:solidFill>
                <a:latin typeface="Quattrocento Sans" panose="020B0502050000020003" pitchFamily="34" charset="0"/>
                <a:ea typeface="+mn-ea"/>
                <a:cs typeface="+mn-cs"/>
              </a:rPr>
              <a:t>neighbors</a:t>
            </a:r>
            <a:r>
              <a:rPr lang="en-GB" sz="1800" kern="1200" dirty="0">
                <a:solidFill>
                  <a:prstClr val="black"/>
                </a:solidFill>
                <a:latin typeface="Quattrocento Sans" panose="020B0502050000020003" pitchFamily="34" charset="0"/>
                <a:ea typeface="+mn-ea"/>
                <a:cs typeface="+mn-cs"/>
              </a:rPr>
              <a:t> of node v, as each undirected edge is treated as two directed edges in both directions. </a:t>
            </a:r>
            <a:endParaRPr lang="en-SE" sz="1600" dirty="0"/>
          </a:p>
        </p:txBody>
      </p:sp>
    </p:spTree>
    <p:extLst>
      <p:ext uri="{BB962C8B-B14F-4D97-AF65-F5344CB8AC3E}">
        <p14:creationId xmlns:p14="http://schemas.microsoft.com/office/powerpoint/2010/main" val="232257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C226-56A5-37E6-A899-C75664F9660D}"/>
              </a:ext>
            </a:extLst>
          </p:cNvPr>
          <p:cNvSpPr>
            <a:spLocks noGrp="1"/>
          </p:cNvSpPr>
          <p:nvPr>
            <p:ph type="title"/>
          </p:nvPr>
        </p:nvSpPr>
        <p:spPr/>
        <p:txBody>
          <a:bodyPr/>
          <a:lstStyle/>
          <a:p>
            <a:r>
              <a:rPr lang="en-GB" dirty="0"/>
              <a:t>Resolving Ambiguities</a:t>
            </a:r>
            <a:endParaRPr lang="en-SE" dirty="0"/>
          </a:p>
        </p:txBody>
      </p:sp>
      <p:sp>
        <p:nvSpPr>
          <p:cNvPr id="3" name="Text Placeholder 2">
            <a:extLst>
              <a:ext uri="{FF2B5EF4-FFF2-40B4-BE49-F238E27FC236}">
                <a16:creationId xmlns:a16="http://schemas.microsoft.com/office/drawing/2014/main" id="{92E563DE-385D-B626-0421-6105AA79B73F}"/>
              </a:ext>
            </a:extLst>
          </p:cNvPr>
          <p:cNvSpPr>
            <a:spLocks noGrp="1"/>
          </p:cNvSpPr>
          <p:nvPr>
            <p:ph type="body" idx="1"/>
          </p:nvPr>
        </p:nvSpPr>
        <p:spPr>
          <a:xfrm>
            <a:off x="746174" y="1568275"/>
            <a:ext cx="9820225" cy="3779454"/>
          </a:xfrm>
        </p:spPr>
        <p:txBody>
          <a:bodyPr/>
          <a:lstStyle/>
          <a:p>
            <a:r>
              <a:rPr lang="en-GB" sz="2800" dirty="0"/>
              <a:t>As There are typically multiple possible traversals of the same graph. In the lecture and exams, we often use the following rule to resolve any ambiguities:</a:t>
            </a:r>
          </a:p>
          <a:p>
            <a:r>
              <a:rPr lang="en-GB" sz="2800" dirty="0"/>
              <a:t>“When there are multiple possible orders of visiting the next node, select the next node in alphabetical or numerical order.”</a:t>
            </a:r>
          </a:p>
          <a:p>
            <a:endParaRPr lang="en-GB" sz="2800" dirty="0"/>
          </a:p>
          <a:p>
            <a:endParaRPr lang="en-SE" dirty="0"/>
          </a:p>
        </p:txBody>
      </p:sp>
    </p:spTree>
    <p:extLst>
      <p:ext uri="{BB962C8B-B14F-4D97-AF65-F5344CB8AC3E}">
        <p14:creationId xmlns:p14="http://schemas.microsoft.com/office/powerpoint/2010/main" val="188314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5850790"/>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A BFS traversal: (0, 2, 5, 1, 4, 3, 6)</a:t>
            </a:r>
          </a:p>
          <a:p>
            <a:r>
              <a:rPr lang="en-GB" sz="1800" dirty="0">
                <a:solidFill>
                  <a:schemeClr val="tx1"/>
                </a:solidFill>
              </a:rPr>
              <a:t>This is one of many possible traversals, e.g., if we start from node 3, then we have the traversals: pre-order: (3, 2, 4, 5, 6, 0, 1); post-order: (2, 4, 5, 1, 0, 6, 3); Topological sort: (3, 6, 0, 1, 5, 4, 2); BFS: (3, 2, 4, 5, 6, 0, 1)</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from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nodes with no incoming edges, removing them from the graph, and updating the incoming edges of the remaining nodes. This process continues until all nodes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Tree>
    <p:extLst>
      <p:ext uri="{BB962C8B-B14F-4D97-AF65-F5344CB8AC3E}">
        <p14:creationId xmlns:p14="http://schemas.microsoft.com/office/powerpoint/2010/main" val="377947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dirty="0"/>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5506263"/>
          </a:xfrm>
        </p:spPr>
        <p:txBody>
          <a:bodyPr>
            <a:normAutofit fontScale="77500" lnSpcReduction="20000"/>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endParaRPr lang="en-US" dirty="0"/>
          </a:p>
          <a:p>
            <a:r>
              <a:rPr lang="en-GB" sz="2400" dirty="0"/>
              <a:t>Breadth-First Search Visualized and Explained</a:t>
            </a:r>
          </a:p>
          <a:p>
            <a:pPr lvl="1"/>
            <a:r>
              <a:rPr lang="en-GB" sz="2000" dirty="0">
                <a:hlinkClick r:id="rId6"/>
              </a:rPr>
              <a:t>https://www.youtube.com/watch?v=N6wicLpEmHY&amp;list=PLnZHgAO8ocBv6XRqZkqQjrsIJijn82UUC&amp;index=5</a:t>
            </a:r>
            <a:endParaRPr lang="en-GB" sz="2000" dirty="0"/>
          </a:p>
          <a:p>
            <a:r>
              <a:rPr lang="en-GB" sz="2400" dirty="0"/>
              <a:t>Depth-First Search Visualized and Explained</a:t>
            </a:r>
          </a:p>
          <a:p>
            <a:pPr lvl="1"/>
            <a:r>
              <a:rPr lang="en-GB" sz="2000" dirty="0">
                <a:hlinkClick r:id="rId7"/>
              </a:rPr>
              <a:t>https://www.youtube.com/watch?v=5GcSvYDgiSo&amp;list=PLnZHgAO8ocBv6XRqZkqQjrsIJijn82UUC&amp;index=6</a:t>
            </a:r>
            <a:endParaRPr lang="en-GB" sz="2000" dirty="0"/>
          </a:p>
          <a:p>
            <a:r>
              <a:rPr lang="en-GB" sz="2400" dirty="0"/>
              <a:t>Topological Sort Visualized and Explained</a:t>
            </a:r>
          </a:p>
          <a:p>
            <a:pPr lvl="1"/>
            <a:r>
              <a:rPr lang="en-GB" sz="2000" dirty="0">
                <a:hlinkClick r:id="rId8"/>
              </a:rPr>
              <a:t>https://www.youtube.com/watch?v=7J3GadLzydI&amp;list=PLnZHgAO8ocBv6XRqZkqQjrsIJijn82UUC&amp;index=7</a:t>
            </a:r>
            <a:endParaRPr lang="en-GB" sz="2000" dirty="0"/>
          </a:p>
          <a:p>
            <a:r>
              <a:rPr lang="en-GB" sz="2500" dirty="0"/>
              <a:t>5.1 Graph Traversals - BFS &amp; DFS -Breadth First Search and Depth First Search, Abdul Bari</a:t>
            </a:r>
          </a:p>
          <a:p>
            <a:pPr lvl="1"/>
            <a:r>
              <a:rPr lang="en-GB" sz="2000" dirty="0">
                <a:hlinkClick r:id="rId9"/>
              </a:rPr>
              <a:t>https://www.youtube.com/watch?v=pcKY4hjDrxk</a:t>
            </a:r>
            <a:r>
              <a:rPr lang="en-GB" sz="2000" dirty="0"/>
              <a:t> </a:t>
            </a:r>
          </a:p>
          <a:p>
            <a:pPr lvl="1"/>
            <a:endParaRPr lang="en-GB" sz="2000" dirty="0"/>
          </a:p>
          <a:p>
            <a:pPr lvl="1"/>
            <a:endParaRPr lang="en-US" dirty="0"/>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dirty="0"/>
              <a:t>A </a:t>
            </a:r>
            <a:r>
              <a:rPr lang="en-US" sz="2800" b="1" dirty="0">
                <a:solidFill>
                  <a:srgbClr val="4C3282"/>
                </a:solidFill>
              </a:rPr>
              <a:t>graph</a:t>
            </a:r>
            <a:r>
              <a:rPr lang="en-US" sz="2800" dirty="0"/>
              <a:t> is defined by a pair of sets G = (V, E) where…</a:t>
            </a:r>
            <a:endParaRPr sz="2800" dirty="0"/>
          </a:p>
          <a:p>
            <a:pPr marL="914400" lvl="0" indent="0" algn="l" rtl="0">
              <a:spcBef>
                <a:spcPts val="400"/>
              </a:spcBef>
              <a:spcAft>
                <a:spcPts val="0"/>
              </a:spcAft>
              <a:buNone/>
            </a:pPr>
            <a:endParaRPr sz="2400" dirty="0"/>
          </a:p>
          <a:p>
            <a:pPr marL="457200" lvl="0" indent="-381000" algn="l" rtl="0">
              <a:spcBef>
                <a:spcPts val="400"/>
              </a:spcBef>
              <a:spcAft>
                <a:spcPts val="0"/>
              </a:spcAft>
              <a:buSzPts val="2400"/>
              <a:buChar char="●"/>
            </a:pPr>
            <a:r>
              <a:rPr lang="en-US" sz="2400" dirty="0"/>
              <a:t>V is a set of </a:t>
            </a:r>
            <a:r>
              <a:rPr lang="en-US" sz="2400" b="1" dirty="0">
                <a:solidFill>
                  <a:srgbClr val="4C3282"/>
                </a:solidFill>
              </a:rPr>
              <a:t>nodes</a:t>
            </a:r>
            <a:endParaRPr sz="1800" dirty="0"/>
          </a:p>
          <a:p>
            <a:pPr marL="914400" lvl="1" indent="-342900" algn="l" rtl="0">
              <a:spcBef>
                <a:spcPts val="0"/>
              </a:spcBef>
              <a:spcAft>
                <a:spcPts val="0"/>
              </a:spcAft>
              <a:buSzPts val="1800"/>
              <a:buChar char="○"/>
            </a:pPr>
            <a:r>
              <a:rPr lang="en-US" sz="1800" dirty="0"/>
              <a:t>A node or “node” is a data entity</a:t>
            </a:r>
            <a:endParaRPr sz="1800" dirty="0"/>
          </a:p>
          <a:p>
            <a:pPr marL="914400" lvl="1" indent="-342900" algn="l" rtl="0">
              <a:spcBef>
                <a:spcPts val="0"/>
              </a:spcBef>
              <a:spcAft>
                <a:spcPts val="0"/>
              </a:spcAft>
              <a:buSzPts val="1800"/>
              <a:buChar char="○"/>
            </a:pPr>
            <a:r>
              <a:rPr lang="en-US" sz="2400" dirty="0">
                <a:solidFill>
                  <a:srgbClr val="4C3282"/>
                </a:solidFill>
              </a:rPr>
              <a:t>V = { A, B, C, D, E, F, G, H }</a:t>
            </a:r>
            <a:endParaRPr sz="2400" dirty="0">
              <a:solidFill>
                <a:srgbClr val="4C3282"/>
              </a:solidFill>
            </a:endParaRPr>
          </a:p>
          <a:p>
            <a:pPr marL="0" lvl="0" indent="0" algn="l" rtl="0">
              <a:spcBef>
                <a:spcPts val="600"/>
              </a:spcBef>
              <a:spcAft>
                <a:spcPts val="0"/>
              </a:spcAft>
              <a:buNone/>
            </a:pPr>
            <a:endParaRPr sz="2400" dirty="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dirty="0"/>
              <a:t>E is a set of </a:t>
            </a:r>
            <a:r>
              <a:rPr lang="en-US" sz="2400" b="1" dirty="0">
                <a:solidFill>
                  <a:srgbClr val="4C3282"/>
                </a:solidFill>
              </a:rPr>
              <a:t>edges</a:t>
            </a:r>
            <a:r>
              <a:rPr lang="en-US" sz="2400" dirty="0"/>
              <a:t> </a:t>
            </a:r>
            <a:endParaRPr sz="1800" dirty="0"/>
          </a:p>
          <a:p>
            <a:pPr marL="914400" lvl="1" indent="-342900" algn="l" rtl="0">
              <a:spcBef>
                <a:spcPts val="600"/>
              </a:spcBef>
              <a:spcAft>
                <a:spcPts val="0"/>
              </a:spcAft>
              <a:buSzPts val="1800"/>
              <a:buChar char="○"/>
            </a:pPr>
            <a:r>
              <a:rPr lang="en-US" sz="1800" dirty="0"/>
              <a:t>An edge is a connection between two nodes</a:t>
            </a:r>
            <a:endParaRPr sz="1400" dirty="0">
              <a:latin typeface="Arial"/>
              <a:ea typeface="Arial"/>
              <a:cs typeface="Arial"/>
              <a:sym typeface="Arial"/>
            </a:endParaRPr>
          </a:p>
          <a:p>
            <a:pPr marL="914400" lvl="1" indent="-342900" algn="l" rtl="0">
              <a:spcBef>
                <a:spcPts val="600"/>
              </a:spcBef>
              <a:spcAft>
                <a:spcPts val="0"/>
              </a:spcAft>
              <a:buSzPts val="1800"/>
              <a:buChar char="○"/>
            </a:pPr>
            <a:r>
              <a:rPr lang="en-US" sz="2400" dirty="0">
                <a:solidFill>
                  <a:srgbClr val="B6A479"/>
                </a:solidFill>
              </a:rPr>
              <a:t>E = { (A, B), (A, C), (A, D), (A, H), </a:t>
            </a:r>
            <a:endParaRPr sz="2400" dirty="0">
              <a:solidFill>
                <a:srgbClr val="B6A479"/>
              </a:solidFill>
            </a:endParaRPr>
          </a:p>
          <a:p>
            <a:pPr marL="914400" lvl="0" indent="0" algn="l" rtl="0">
              <a:spcBef>
                <a:spcPts val="600"/>
              </a:spcBef>
              <a:spcAft>
                <a:spcPts val="0"/>
              </a:spcAft>
              <a:buNone/>
            </a:pPr>
            <a:r>
              <a:rPr lang="en-US" sz="2400" dirty="0">
                <a:solidFill>
                  <a:srgbClr val="B6A479"/>
                </a:solidFill>
              </a:rPr>
              <a:t>(C, B), (B, D), (D, E), (D, F),</a:t>
            </a:r>
            <a:r>
              <a:rPr lang="en-US" sz="1400" dirty="0">
                <a:latin typeface="Arial"/>
                <a:ea typeface="Arial"/>
                <a:cs typeface="Arial"/>
                <a:sym typeface="Arial"/>
              </a:rPr>
              <a:t> </a:t>
            </a:r>
            <a:endParaRPr sz="1400" dirty="0">
              <a:latin typeface="Arial"/>
              <a:ea typeface="Arial"/>
              <a:cs typeface="Arial"/>
              <a:sym typeface="Arial"/>
            </a:endParaRPr>
          </a:p>
          <a:p>
            <a:pPr marL="914400" lvl="0" indent="0" algn="l" rtl="0">
              <a:spcBef>
                <a:spcPts val="600"/>
              </a:spcBef>
              <a:spcAft>
                <a:spcPts val="0"/>
              </a:spcAft>
              <a:buNone/>
            </a:pPr>
            <a:r>
              <a:rPr lang="en-US" sz="2400" dirty="0">
                <a:solidFill>
                  <a:srgbClr val="B6A479"/>
                </a:solidFill>
              </a:rPr>
              <a:t>(F, G), (G, H)}</a:t>
            </a:r>
            <a:endParaRPr sz="2400" dirty="0">
              <a:solidFill>
                <a:srgbClr val="4C3282"/>
              </a:solidFill>
            </a:endParaRPr>
          </a:p>
          <a:p>
            <a:pPr marL="0" lvl="0" indent="0" algn="l" rtl="0">
              <a:lnSpc>
                <a:spcPct val="90000"/>
              </a:lnSpc>
              <a:spcBef>
                <a:spcPts val="0"/>
              </a:spcBef>
              <a:spcAft>
                <a:spcPts val="0"/>
              </a:spcAft>
              <a:buNone/>
            </a:pPr>
            <a:endParaRPr sz="2800" dirty="0"/>
          </a:p>
          <a:p>
            <a:pPr marL="0" lvl="0" indent="0" algn="l" rtl="0">
              <a:lnSpc>
                <a:spcPct val="90000"/>
              </a:lnSpc>
              <a:spcBef>
                <a:spcPts val="0"/>
              </a:spcBef>
              <a:spcAft>
                <a:spcPts val="0"/>
              </a:spcAft>
              <a:buNone/>
            </a:pPr>
            <a:endParaRPr sz="2800" dirty="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dirty="0"/>
              <a:t>Graph Direction</a:t>
            </a:r>
            <a:endParaRPr sz="2500" dirty="0"/>
          </a:p>
          <a:p>
            <a:pPr marL="457200" lvl="0" indent="-342900" algn="l" rtl="0">
              <a:lnSpc>
                <a:spcPct val="90000"/>
              </a:lnSpc>
              <a:spcBef>
                <a:spcPts val="400"/>
              </a:spcBef>
              <a:spcAft>
                <a:spcPts val="0"/>
              </a:spcAft>
              <a:buClr>
                <a:srgbClr val="4C3283"/>
              </a:buClr>
              <a:buSzPts val="1800"/>
              <a:buChar char="●"/>
            </a:pPr>
            <a:r>
              <a:rPr lang="en-US" sz="1800" b="1" dirty="0">
                <a:solidFill>
                  <a:srgbClr val="4C3282"/>
                </a:solidFill>
              </a:rPr>
              <a:t>Undirected graph</a:t>
            </a:r>
            <a:r>
              <a:rPr lang="en-US" sz="1800" dirty="0"/>
              <a:t> – edges have no direction and are two-way</a:t>
            </a:r>
            <a:endParaRPr sz="1800" dirty="0"/>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Karen, Jim, Pam }</a:t>
            </a:r>
            <a:endParaRPr sz="1800" dirty="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(Jim, Pam), (Jim, Karen) } </a:t>
            </a:r>
            <a:r>
              <a:rPr lang="en-US" sz="1800" i="1" dirty="0">
                <a:solidFill>
                  <a:srgbClr val="B6A479"/>
                </a:solidFill>
                <a:latin typeface="Calibri"/>
                <a:ea typeface="Calibri"/>
                <a:cs typeface="Calibri"/>
                <a:sym typeface="Calibri"/>
              </a:rPr>
              <a:t>inferred (Karen, Jim) and (Pam, Jim)</a:t>
            </a:r>
            <a:endParaRPr sz="1800" i="1" dirty="0">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dirty="0">
                <a:solidFill>
                  <a:srgbClr val="4C3282"/>
                </a:solidFill>
              </a:rPr>
              <a:t>Directed graphs </a:t>
            </a:r>
            <a:r>
              <a:rPr lang="en-US" sz="1800" dirty="0"/>
              <a:t>– edges have direction and are thus one-way</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Gunther, Rachel, Ross }</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(Gunther, Rachel), (Rachel, Ross), (Ross, Rachel) }</a:t>
            </a:r>
            <a:endParaRPr sz="1700" dirty="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dirty="0"/>
              <a:t>Degree of a Node</a:t>
            </a:r>
            <a:endParaRPr sz="2500" dirty="0"/>
          </a:p>
          <a:p>
            <a:pPr marL="457200" lvl="0" indent="-342900" algn="l" rtl="0">
              <a:spcBef>
                <a:spcPts val="400"/>
              </a:spcBef>
              <a:spcAft>
                <a:spcPts val="0"/>
              </a:spcAft>
              <a:buSzPts val="1800"/>
              <a:buChar char="●"/>
            </a:pPr>
            <a:r>
              <a:rPr lang="en-US" sz="1800" b="1" dirty="0">
                <a:solidFill>
                  <a:srgbClr val="4C3282"/>
                </a:solidFill>
              </a:rPr>
              <a:t>Degree</a:t>
            </a:r>
            <a:r>
              <a:rPr lang="en-US" sz="1800" dirty="0"/>
              <a:t> – the number of edges connected to that node</a:t>
            </a:r>
            <a:endParaRPr sz="1800" dirty="0"/>
          </a:p>
          <a:p>
            <a:pPr marL="914400" lvl="1" indent="-342900" algn="l" rtl="0">
              <a:spcBef>
                <a:spcPts val="0"/>
              </a:spcBef>
              <a:spcAft>
                <a:spcPts val="0"/>
              </a:spcAft>
              <a:buSzPts val="1800"/>
              <a:buChar char="○"/>
            </a:pPr>
            <a:r>
              <a:rPr lang="en-US" sz="1800" dirty="0">
                <a:solidFill>
                  <a:srgbClr val="4C3282"/>
                </a:solidFill>
              </a:rPr>
              <a:t>Karen : </a:t>
            </a:r>
            <a:r>
              <a:rPr lang="en-US" sz="1800" dirty="0">
                <a:solidFill>
                  <a:srgbClr val="B6A479"/>
                </a:solidFill>
              </a:rPr>
              <a:t>1</a:t>
            </a:r>
            <a:r>
              <a:rPr lang="en-US" sz="1800" dirty="0">
                <a:solidFill>
                  <a:srgbClr val="4C3282"/>
                </a:solidFill>
              </a:rPr>
              <a:t>, Jim </a:t>
            </a:r>
            <a:r>
              <a:rPr lang="en-US" sz="1800">
                <a:solidFill>
                  <a:srgbClr val="4C3282"/>
                </a:solidFill>
              </a:rPr>
              <a:t>: </a:t>
            </a:r>
            <a:r>
              <a:rPr lang="en-US" sz="1800">
                <a:solidFill>
                  <a:srgbClr val="B6A479"/>
                </a:solidFill>
              </a:rPr>
              <a:t>2</a:t>
            </a:r>
            <a:r>
              <a:rPr lang="en-US" sz="1800">
                <a:solidFill>
                  <a:srgbClr val="4C3282"/>
                </a:solidFill>
              </a:rPr>
              <a:t>, </a:t>
            </a:r>
            <a:r>
              <a:rPr lang="en-US" sz="1800" dirty="0">
                <a:solidFill>
                  <a:srgbClr val="4C3282"/>
                </a:solidFill>
              </a:rPr>
              <a:t>Pam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In-degree</a:t>
            </a:r>
            <a:r>
              <a:rPr lang="en-US" sz="1800" dirty="0"/>
              <a:t> – the number of directed edges that point to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0</a:t>
            </a:r>
            <a:r>
              <a:rPr lang="en-US" sz="1800" dirty="0">
                <a:solidFill>
                  <a:srgbClr val="4C3282"/>
                </a:solidFill>
              </a:rPr>
              <a:t>, Rachel : </a:t>
            </a:r>
            <a:r>
              <a:rPr lang="en-US" sz="1800" dirty="0">
                <a:solidFill>
                  <a:srgbClr val="B6A479"/>
                </a:solidFill>
              </a:rPr>
              <a:t>2</a:t>
            </a:r>
            <a:r>
              <a:rPr lang="en-US" sz="1800" dirty="0">
                <a:solidFill>
                  <a:srgbClr val="4C3282"/>
                </a:solidFill>
              </a:rPr>
              <a:t>, Ross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Out-degree</a:t>
            </a:r>
            <a:r>
              <a:rPr lang="en-US" sz="1800" dirty="0"/>
              <a:t> – the number of directed edges that start at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1</a:t>
            </a:r>
            <a:r>
              <a:rPr lang="en-US" sz="1800" dirty="0">
                <a:solidFill>
                  <a:srgbClr val="4C3282"/>
                </a:solidFill>
              </a:rPr>
              <a:t>, Rachel : </a:t>
            </a:r>
            <a:r>
              <a:rPr lang="en-US" sz="1800" dirty="0">
                <a:solidFill>
                  <a:srgbClr val="B6A479"/>
                </a:solidFill>
              </a:rPr>
              <a:t>1</a:t>
            </a:r>
            <a:r>
              <a:rPr lang="en-US" sz="1800" dirty="0">
                <a:solidFill>
                  <a:srgbClr val="4C3282"/>
                </a:solidFill>
              </a:rPr>
              <a:t>, Ross : </a:t>
            </a:r>
            <a:r>
              <a:rPr lang="en-US" sz="1800" dirty="0">
                <a:solidFill>
                  <a:srgbClr val="B6A479"/>
                </a:solidFill>
              </a:rPr>
              <a:t>1</a:t>
            </a:r>
            <a:endParaRPr sz="1700" dirty="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Two nodes are </a:t>
            </a:r>
            <a:r>
              <a:rPr lang="en-US" b="1" dirty="0">
                <a:solidFill>
                  <a:srgbClr val="4C3283"/>
                </a:solidFill>
              </a:rPr>
              <a:t>connected</a:t>
            </a:r>
            <a:r>
              <a:rPr lang="en-US" dirty="0"/>
              <a:t> if there is a path between them</a:t>
            </a:r>
            <a:endParaRPr dirty="0"/>
          </a:p>
          <a:p>
            <a:pPr marL="457200" lvl="0" indent="-368300" algn="l" rtl="0">
              <a:lnSpc>
                <a:spcPct val="90000"/>
              </a:lnSpc>
              <a:spcBef>
                <a:spcPts val="400"/>
              </a:spcBef>
              <a:spcAft>
                <a:spcPts val="0"/>
              </a:spcAft>
              <a:buSzPts val="2200"/>
              <a:buChar char="●"/>
            </a:pPr>
            <a:r>
              <a:rPr lang="en-US" sz="2200" dirty="0"/>
              <a:t>If all the nodes are connected, we say the graph is </a:t>
            </a:r>
            <a:r>
              <a:rPr lang="en-US" sz="2200" b="1" dirty="0">
                <a:solidFill>
                  <a:srgbClr val="4C3283"/>
                </a:solidFill>
              </a:rPr>
              <a:t>connected</a:t>
            </a:r>
            <a:endParaRPr sz="2200" b="1" dirty="0">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dirty="0"/>
              <a:t>A directed graph is </a:t>
            </a:r>
            <a:r>
              <a:rPr lang="en-US" sz="2200" b="1" dirty="0">
                <a:solidFill>
                  <a:srgbClr val="4C3283"/>
                </a:solidFill>
              </a:rPr>
              <a:t>weakly connected</a:t>
            </a:r>
            <a:r>
              <a:rPr lang="en-US" sz="2200" dirty="0"/>
              <a:t> if replacing every directed edge with an undirected edge results in a connected graph</a:t>
            </a:r>
            <a:endParaRPr sz="2200" dirty="0"/>
          </a:p>
          <a:p>
            <a:pPr marL="1371600" lvl="1" indent="-368300" algn="l" rtl="0">
              <a:lnSpc>
                <a:spcPct val="90000"/>
              </a:lnSpc>
              <a:spcBef>
                <a:spcPts val="0"/>
              </a:spcBef>
              <a:spcAft>
                <a:spcPts val="0"/>
              </a:spcAft>
              <a:buSzPts val="2200"/>
              <a:buChar char="○"/>
            </a:pPr>
            <a:r>
              <a:rPr lang="en-US" sz="2200" dirty="0"/>
              <a:t>A directed graph is</a:t>
            </a:r>
            <a:r>
              <a:rPr lang="en-US" sz="2200" b="1" dirty="0">
                <a:solidFill>
                  <a:srgbClr val="4C3283"/>
                </a:solidFill>
              </a:rPr>
              <a:t> strongly connected</a:t>
            </a:r>
            <a:r>
              <a:rPr lang="en-US" sz="2200" dirty="0"/>
              <a:t> if a directed path exists between every pair of nodes</a:t>
            </a:r>
            <a:endParaRPr sz="2200" dirty="0"/>
          </a:p>
          <a:p>
            <a:pPr marL="457200" lvl="0" indent="-368300" algn="l" rtl="0">
              <a:lnSpc>
                <a:spcPct val="90000"/>
              </a:lnSpc>
              <a:spcBef>
                <a:spcPts val="0"/>
              </a:spcBef>
              <a:spcAft>
                <a:spcPts val="0"/>
              </a:spcAft>
              <a:buSzPts val="2200"/>
              <a:buChar char="●"/>
            </a:pPr>
            <a:r>
              <a:rPr lang="en-US" sz="2200" dirty="0"/>
              <a:t>The number of edges leaving a node is its </a:t>
            </a:r>
            <a:r>
              <a:rPr lang="en-US" sz="2200" b="1" dirty="0">
                <a:solidFill>
                  <a:srgbClr val="4C3283"/>
                </a:solidFill>
              </a:rPr>
              <a:t>degree</a:t>
            </a:r>
            <a:br>
              <a:rPr lang="en-US" b="1" dirty="0">
                <a:solidFill>
                  <a:srgbClr val="73B5E4"/>
                </a:solidFill>
              </a:rPr>
            </a:br>
            <a:endParaRPr b="1" dirty="0">
              <a:solidFill>
                <a:srgbClr val="73B5E4"/>
              </a:solidFill>
            </a:endParaRPr>
          </a:p>
          <a:p>
            <a:pPr marL="0" lvl="0" indent="0" algn="l" rtl="0">
              <a:lnSpc>
                <a:spcPct val="90000"/>
              </a:lnSpc>
              <a:spcBef>
                <a:spcPts val="1600"/>
              </a:spcBef>
              <a:spcAft>
                <a:spcPts val="0"/>
              </a:spcAft>
              <a:buNone/>
            </a:pPr>
            <a:r>
              <a:rPr lang="en-US" dirty="0"/>
              <a:t>A </a:t>
            </a:r>
            <a:r>
              <a:rPr lang="en-US" b="1" dirty="0">
                <a:solidFill>
                  <a:srgbClr val="4C3283"/>
                </a:solidFill>
              </a:rPr>
              <a:t>path</a:t>
            </a:r>
            <a:r>
              <a:rPr lang="en-US" dirty="0"/>
              <a:t> is a sequence of nodes connected by edges</a:t>
            </a:r>
            <a:endParaRPr dirty="0"/>
          </a:p>
          <a:p>
            <a:pPr marL="457200" lvl="0" indent="-368300" algn="l" rtl="0">
              <a:lnSpc>
                <a:spcPct val="90000"/>
              </a:lnSpc>
              <a:spcBef>
                <a:spcPts val="400"/>
              </a:spcBef>
              <a:spcAft>
                <a:spcPts val="0"/>
              </a:spcAft>
              <a:buSzPts val="2200"/>
              <a:buChar char="●"/>
            </a:pPr>
            <a:r>
              <a:rPr lang="en-US" sz="2200" dirty="0"/>
              <a:t>A </a:t>
            </a:r>
            <a:r>
              <a:rPr lang="en-US" sz="2200" b="1" dirty="0">
                <a:solidFill>
                  <a:srgbClr val="4C3283"/>
                </a:solidFill>
              </a:rPr>
              <a:t>simple path </a:t>
            </a:r>
            <a:r>
              <a:rPr lang="en-US" sz="2200" dirty="0"/>
              <a:t>is a path without repeated nodes</a:t>
            </a:r>
            <a:endParaRPr sz="2200" dirty="0"/>
          </a:p>
          <a:p>
            <a:pPr marL="457200" lvl="0" indent="-368300" algn="l" rtl="0">
              <a:lnSpc>
                <a:spcPct val="90000"/>
              </a:lnSpc>
              <a:spcBef>
                <a:spcPts val="0"/>
              </a:spcBef>
              <a:spcAft>
                <a:spcPts val="0"/>
              </a:spcAft>
              <a:buSzPts val="2200"/>
              <a:buChar char="●"/>
            </a:pPr>
            <a:r>
              <a:rPr lang="en-US" sz="2200" dirty="0"/>
              <a:t>A </a:t>
            </a:r>
            <a:r>
              <a:rPr lang="en-US" sz="2200" b="1" dirty="0">
                <a:solidFill>
                  <a:srgbClr val="4C3283"/>
                </a:solidFill>
              </a:rPr>
              <a:t>cycle</a:t>
            </a:r>
            <a:r>
              <a:rPr lang="en-US" sz="2200" dirty="0"/>
              <a:t> is a path whose first and last nodes are the same</a:t>
            </a:r>
            <a:endParaRPr sz="2200" dirty="0"/>
          </a:p>
          <a:p>
            <a:pPr marL="914400" lvl="1" indent="-342900" algn="l" rtl="0">
              <a:lnSpc>
                <a:spcPct val="90000"/>
              </a:lnSpc>
              <a:spcBef>
                <a:spcPts val="0"/>
              </a:spcBef>
              <a:spcAft>
                <a:spcPts val="0"/>
              </a:spcAft>
              <a:buSzPts val="1800"/>
              <a:buChar char="○"/>
            </a:pPr>
            <a:r>
              <a:rPr lang="en-US" sz="1800" dirty="0"/>
              <a:t>A graph with a cycle is </a:t>
            </a:r>
            <a:r>
              <a:rPr lang="en-US" sz="1800" b="1" dirty="0">
                <a:solidFill>
                  <a:srgbClr val="4C3283"/>
                </a:solidFill>
              </a:rPr>
              <a:t>cyclic</a:t>
            </a:r>
            <a:endParaRPr sz="1800" dirty="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a:t>
            </a:r>
            <a:r>
              <a:rPr lang="en-US" sz="2400" dirty="0">
                <a:solidFill>
                  <a:srgbClr val="4C3283"/>
                </a:solidFill>
                <a:latin typeface="Quattrocento Sans"/>
                <a:ea typeface="Quattrocento Sans"/>
                <a:cs typeface="Quattrocento Sans"/>
                <a:sym typeface="Quattrocento Sans"/>
              </a:rPr>
              <a:t>&amp;</a:t>
            </a:r>
            <a:r>
              <a:rPr lang="en-US" sz="2400" b="1" dirty="0">
                <a:solidFill>
                  <a:srgbClr val="4C3283"/>
                </a:solidFill>
                <a:latin typeface="Quattrocento Sans"/>
                <a:ea typeface="Quattrocento Sans"/>
                <a:cs typeface="Quattrocento Sans"/>
                <a:sym typeface="Quattrocento Sans"/>
              </a:rPr>
              <a:t> Edge Labels</a:t>
            </a:r>
            <a:endParaRPr sz="2400" b="1" dirty="0">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Labels</a:t>
            </a:r>
            <a:endParaRPr sz="2400" b="1" dirty="0">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nodes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942</TotalTime>
  <Words>5518</Words>
  <Application>Microsoft Office PowerPoint</Application>
  <PresentationFormat>Widescreen</PresentationFormat>
  <Paragraphs>948</Paragraphs>
  <Slides>39</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Arial</vt:lpstr>
      <vt:lpstr>Twentieth Century</vt:lpstr>
      <vt:lpstr>Noto Sans Symbols</vt:lpstr>
      <vt:lpstr>Quattrocento Sans</vt:lpstr>
      <vt:lpstr>NTR</vt:lpstr>
      <vt:lpstr>Wingdings</vt:lpstr>
      <vt:lpstr>Consolas</vt:lpstr>
      <vt:lpstr>Gill Sans Light</vt:lpstr>
      <vt:lpstr>Calibri</vt:lpstr>
      <vt:lpstr>Times New Roman</vt:lpstr>
      <vt:lpstr>Cambria Math</vt:lpstr>
      <vt:lpstr>Trebuchet MS</vt:lpstr>
      <vt:lpstr>Helvetica</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DFS Traversals and Topological Sort </vt:lpstr>
      <vt:lpstr>DFS Traversal of Graphs: Pre-order, Post-order</vt:lpstr>
      <vt:lpstr>Resolving Ambiguities</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31</cp:revision>
  <dcterms:modified xsi:type="dcterms:W3CDTF">2025-04-20T16:33:10Z</dcterms:modified>
</cp:coreProperties>
</file>